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348" r:id="rId9"/>
    <p:sldId id="278" r:id="rId10"/>
    <p:sldId id="342" r:id="rId11"/>
    <p:sldId id="352" r:id="rId12"/>
    <p:sldId id="341" r:id="rId13"/>
    <p:sldId id="277" r:id="rId14"/>
    <p:sldId id="288" r:id="rId15"/>
    <p:sldId id="346" r:id="rId16"/>
    <p:sldId id="279" r:id="rId17"/>
    <p:sldId id="289" r:id="rId18"/>
    <p:sldId id="310" r:id="rId19"/>
    <p:sldId id="290" r:id="rId20"/>
    <p:sldId id="325" r:id="rId21"/>
    <p:sldId id="291" r:id="rId22"/>
    <p:sldId id="292" r:id="rId23"/>
    <p:sldId id="326" r:id="rId24"/>
    <p:sldId id="293" r:id="rId25"/>
    <p:sldId id="328" r:id="rId26"/>
    <p:sldId id="294" r:id="rId27"/>
    <p:sldId id="315" r:id="rId28"/>
    <p:sldId id="301" r:id="rId29"/>
    <p:sldId id="331" r:id="rId30"/>
    <p:sldId id="298" r:id="rId31"/>
    <p:sldId id="299" r:id="rId32"/>
    <p:sldId id="300" r:id="rId33"/>
    <p:sldId id="302" r:id="rId34"/>
    <p:sldId id="303" r:id="rId35"/>
    <p:sldId id="309" r:id="rId36"/>
    <p:sldId id="304" r:id="rId37"/>
    <p:sldId id="305" r:id="rId38"/>
    <p:sldId id="308" r:id="rId39"/>
    <p:sldId id="306" r:id="rId40"/>
    <p:sldId id="330" r:id="rId41"/>
    <p:sldId id="322" r:id="rId42"/>
    <p:sldId id="280" r:id="rId43"/>
    <p:sldId id="284" r:id="rId44"/>
    <p:sldId id="350" r:id="rId45"/>
    <p:sldId id="321" r:id="rId46"/>
    <p:sldId id="335" r:id="rId47"/>
    <p:sldId id="336" r:id="rId48"/>
    <p:sldId id="318" r:id="rId49"/>
    <p:sldId id="320" r:id="rId50"/>
    <p:sldId id="312" r:id="rId51"/>
    <p:sldId id="332" r:id="rId52"/>
    <p:sldId id="333" r:id="rId53"/>
    <p:sldId id="313" r:id="rId54"/>
    <p:sldId id="347" r:id="rId55"/>
    <p:sldId id="353" r:id="rId56"/>
    <p:sldId id="349" r:id="rId57"/>
  </p:sldIdLst>
  <p:sldSz cx="9144000" cy="6858000" type="screen4x3"/>
  <p:notesSz cx="6858000" cy="9144000"/>
  <p:embeddedFontLst>
    <p:embeddedFont>
      <p:font typeface="HY헤드라인M" pitchFamily="18" charset="-127"/>
      <p:regular r:id="rId59"/>
    </p:embeddedFont>
    <p:embeddedFont>
      <p:font typeface="Lato" charset="-127"/>
      <p:regular r:id="rId60"/>
      <p:bold r:id="rId61"/>
      <p:italic r:id="rId62"/>
      <p:boldItalic r:id="rId63"/>
    </p:embeddedFont>
    <p:embeddedFont>
      <p:font typeface="Raleway" charset="0"/>
      <p:regular r:id="rId64"/>
      <p:bold r:id="rId65"/>
      <p:italic r:id="rId66"/>
      <p:boldItalic r:id="rId67"/>
    </p:embeddedFont>
    <p:embeddedFont>
      <p:font typeface="맑은 고딕" pitchFamily="50" charset="-127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BE9E7"/>
    <a:srgbClr val="595959"/>
    <a:srgbClr val="1A1A1A"/>
    <a:srgbClr val="000000"/>
    <a:srgbClr val="FFFFFF"/>
    <a:srgbClr val="1C3678"/>
    <a:srgbClr val="6AA4C8"/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0" autoAdjust="0"/>
  </p:normalViewPr>
  <p:slideViewPr>
    <p:cSldViewPr snapToGrid="0">
      <p:cViewPr>
        <p:scale>
          <a:sx n="66" d="100"/>
          <a:sy n="66" d="100"/>
        </p:scale>
        <p:origin x="-2934" y="-10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F7D6-1D7E-45C2-AC89-20D19F9F20EF}">
      <dsp:nvSpPr>
        <dsp:cNvPr id="0" name=""/>
        <dsp:cNvSpPr/>
      </dsp:nvSpPr>
      <dsp:spPr>
        <a:xfrm>
          <a:off x="2699996" y="-190803"/>
          <a:ext cx="2520007" cy="2520007"/>
        </a:xfrm>
        <a:prstGeom prst="ellipse">
          <a:avLst/>
        </a:prstGeom>
        <a:solidFill>
          <a:srgbClr val="1C3678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148427"/>
        <a:ext cx="1938467" cy="799617"/>
      </dsp:txXfrm>
    </dsp:sp>
    <dsp:sp modelId="{7EC65D26-7CEF-445C-A341-5F83E895AE94}">
      <dsp:nvSpPr>
        <dsp:cNvPr id="0" name=""/>
        <dsp:cNvSpPr/>
      </dsp:nvSpPr>
      <dsp:spPr>
        <a:xfrm>
          <a:off x="3610796" y="719996"/>
          <a:ext cx="2520007" cy="2520007"/>
        </a:xfrm>
        <a:prstGeom prst="ellipse">
          <a:avLst/>
        </a:prstGeom>
        <a:solidFill>
          <a:schemeClr val="tx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967723" y="1010766"/>
        <a:ext cx="969233" cy="1938467"/>
      </dsp:txXfrm>
    </dsp:sp>
    <dsp:sp modelId="{7FE8C62D-36DB-42C9-BC90-A26C6745ADBF}">
      <dsp:nvSpPr>
        <dsp:cNvPr id="0" name=""/>
        <dsp:cNvSpPr/>
      </dsp:nvSpPr>
      <dsp:spPr>
        <a:xfrm>
          <a:off x="2699996" y="1630796"/>
          <a:ext cx="2520007" cy="2520007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3011954"/>
        <a:ext cx="1938467" cy="799617"/>
      </dsp:txXfrm>
    </dsp:sp>
    <dsp:sp modelId="{214F125D-F365-4F16-96AF-3500DFB0D759}">
      <dsp:nvSpPr>
        <dsp:cNvPr id="0" name=""/>
        <dsp:cNvSpPr/>
      </dsp:nvSpPr>
      <dsp:spPr>
        <a:xfrm>
          <a:off x="1789196" y="719996"/>
          <a:ext cx="2520007" cy="2520007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983042" y="1010766"/>
        <a:ext cx="969233" cy="193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8150E-477F-42D0-816B-62F1B3A59BC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7845C-7C7D-4540-8147-E9D1DB78DEC0}">
      <dsp:nvSpPr>
        <dsp:cNvPr id="0" name=""/>
        <dsp:cNvSpPr/>
      </dsp:nvSpPr>
      <dsp:spPr>
        <a:xfrm>
          <a:off x="564979" y="406400"/>
          <a:ext cx="8302608" cy="812800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예측 데이터의 기대 지수</a:t>
          </a:r>
          <a:r>
            <a:rPr lang="en-US" altLang="ko-KR" sz="2000" b="1" kern="1200" dirty="0" smtClean="0"/>
            <a:t>, </a:t>
          </a:r>
          <a:r>
            <a:rPr lang="ko-KR" altLang="en-US" sz="2000" b="1" kern="1200" dirty="0" err="1" smtClean="0"/>
            <a:t>댓글</a:t>
          </a:r>
          <a:r>
            <a:rPr lang="ko-KR" altLang="en-US" sz="2000" b="1" kern="1200" dirty="0" smtClean="0"/>
            <a:t> 개수는 개봉일 전까지 누적 진행</a:t>
          </a:r>
          <a:endParaRPr lang="ko-KR" altLang="en-US" sz="2000" b="1" kern="1200" dirty="0"/>
        </a:p>
      </dsp:txBody>
      <dsp:txXfrm>
        <a:off x="604657" y="446078"/>
        <a:ext cx="8223252" cy="733444"/>
      </dsp:txXfrm>
    </dsp:sp>
    <dsp:sp modelId="{C6E65690-4EF2-44C4-BE55-83C24368D90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B027F-6CD3-4DFC-A2D3-42EDDB570A1C}">
      <dsp:nvSpPr>
        <dsp:cNvPr id="0" name=""/>
        <dsp:cNvSpPr/>
      </dsp:nvSpPr>
      <dsp:spPr>
        <a:xfrm>
          <a:off x="860432" y="1625599"/>
          <a:ext cx="8007155" cy="81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/>
            <a:t>출처별</a:t>
          </a:r>
          <a:r>
            <a:rPr lang="ko-KR" altLang="en-US" sz="2000" b="1" kern="1200" dirty="0" smtClean="0"/>
            <a:t> 데이터의 개수 및 표기법 상이</a:t>
          </a:r>
          <a:endParaRPr lang="ko-KR" altLang="en-US" sz="2000" b="1" kern="1200" dirty="0"/>
        </a:p>
      </dsp:txBody>
      <dsp:txXfrm>
        <a:off x="900110" y="1665277"/>
        <a:ext cx="7927799" cy="733444"/>
      </dsp:txXfrm>
    </dsp:sp>
    <dsp:sp modelId="{B55FA932-F5DF-45D0-B9F8-441D6CC2DB42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516AE-421F-4352-95AB-71BD1DCBAEA0}">
      <dsp:nvSpPr>
        <dsp:cNvPr id="0" name=""/>
        <dsp:cNvSpPr/>
      </dsp:nvSpPr>
      <dsp:spPr>
        <a:xfrm>
          <a:off x="564979" y="2844800"/>
          <a:ext cx="8302608" cy="812800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감성사전의 낮은 정확성</a:t>
          </a:r>
          <a:endParaRPr lang="ko-KR" altLang="en-US" sz="2000" b="1" kern="1200" dirty="0"/>
        </a:p>
      </dsp:txBody>
      <dsp:txXfrm>
        <a:off x="604657" y="2884478"/>
        <a:ext cx="8223252" cy="733444"/>
      </dsp:txXfrm>
    </dsp:sp>
    <dsp:sp modelId="{C5EA83F3-803E-4109-8006-F80F5CFCE9A8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3372"/>
          <a:stretch/>
        </p:blipFill>
        <p:spPr bwMode="auto">
          <a:xfrm>
            <a:off x="972000" y="2446385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4514"/>
              </p:ext>
            </p:extLst>
          </p:nvPr>
        </p:nvGraphicFramePr>
        <p:xfrm>
          <a:off x="1564983" y="5891378"/>
          <a:ext cx="5039997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34872"/>
              </p:ext>
            </p:extLst>
          </p:nvPr>
        </p:nvGraphicFramePr>
        <p:xfrm>
          <a:off x="252001" y="2218195"/>
          <a:ext cx="8640000" cy="4560570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126856"/>
                <a:gridCol w="3756572"/>
                <a:gridCol w="3756572"/>
              </a:tblGrid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평균관객수 상위 </a:t>
                      </a:r>
                      <a:r>
                        <a:rPr lang="en-US" altLang="ko-KR" sz="1600" b="1" dirty="0" smtClean="0"/>
                        <a:t>457</a:t>
                      </a:r>
                      <a:r>
                        <a:rPr lang="ko-KR" altLang="en-US" sz="1600" b="1" dirty="0" smtClean="0"/>
                        <a:t>명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상영시간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24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장르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30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제외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배우</a:t>
                      </a:r>
                      <a:r>
                        <a:rPr lang="en-US" altLang="ko-KR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(‘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줄거리에서 추출한 키워드로 대체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수상내역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댓글개수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기대지수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85797" y="5023467"/>
            <a:ext cx="286477" cy="3169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91005" y="1496402"/>
            <a:ext cx="2988000" cy="5220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45118"/>
              </p:ext>
            </p:extLst>
          </p:nvPr>
        </p:nvGraphicFramePr>
        <p:xfrm>
          <a:off x="391886" y="1534802"/>
          <a:ext cx="5183746" cy="5181600"/>
        </p:xfrm>
        <a:graphic>
          <a:graphicData uri="http://schemas.openxmlformats.org/drawingml/2006/table">
            <a:tbl>
              <a:tblPr firstCol="1" bandCol="1">
                <a:tableStyleId>{F5AB1C69-6EDB-4FF4-983F-18BD219EF322}</a:tableStyleId>
              </a:tblPr>
              <a:tblGrid>
                <a:gridCol w="1015152"/>
                <a:gridCol w="4168594"/>
              </a:tblGrid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~ 2019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상영 시간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장르명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제작비용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평점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보고싶어요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35077"/>
              </p:ext>
            </p:extLst>
          </p:nvPr>
        </p:nvGraphicFramePr>
        <p:xfrm>
          <a:off x="5988290" y="1549316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개봉분기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개봉주차수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0324"/>
              </p:ext>
            </p:extLst>
          </p:nvPr>
        </p:nvGraphicFramePr>
        <p:xfrm>
          <a:off x="5988290" y="396642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615533" y="1695430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85143" y="1086221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13397"/>
              </p:ext>
            </p:extLst>
          </p:nvPr>
        </p:nvGraphicFramePr>
        <p:xfrm>
          <a:off x="5988290" y="5029563"/>
          <a:ext cx="2664000" cy="30480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평점총합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0" marR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개수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687533" y="5181963"/>
            <a:ext cx="288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607292" y="411882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2150"/>
              </p:ext>
            </p:extLst>
          </p:nvPr>
        </p:nvGraphicFramePr>
        <p:xfrm>
          <a:off x="5988290" y="549895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5615533" y="565135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en-US" altLang="ko-KR" b="1" dirty="0" err="1" smtClean="0">
                <a:solidFill>
                  <a:schemeClr val="bg2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</a:p>
          <a:p>
            <a:pPr>
              <a:buClrTx/>
            </a:pP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58997"/>
            <a:ext cx="7533600" cy="60548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3.3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변수 정의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결론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26000" y="4582231"/>
            <a:ext cx="1692000" cy="16654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댓글개수에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of Variance,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61189"/>
              </p:ext>
            </p:extLst>
          </p:nvPr>
        </p:nvGraphicFramePr>
        <p:xfrm>
          <a:off x="1152000" y="1922218"/>
          <a:ext cx="6840000" cy="4499997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2280000"/>
                <a:gridCol w="2280000"/>
                <a:gridCol w="2280000"/>
              </a:tblGrid>
              <a:tr h="292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2000" y="1640109"/>
            <a:ext cx="650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* </a:t>
            </a:r>
            <a:r>
              <a:rPr lang="ko-KR" altLang="en-US" sz="1200" b="1" dirty="0" err="1" smtClean="0">
                <a:latin typeface="굴림체" pitchFamily="49" charset="-127"/>
                <a:ea typeface="굴림체" pitchFamily="49" charset="-127"/>
              </a:rPr>
              <a:t>귀무가설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설정한 </a:t>
            </a:r>
            <a:r>
              <a:rPr lang="ko-KR" altLang="en-US" sz="1200" b="1" dirty="0">
                <a:latin typeface="굴림체" pitchFamily="49" charset="-127"/>
                <a:ea typeface="굴림체" pitchFamily="49" charset="-127"/>
              </a:rPr>
              <a:t>가설이 진실할 확률이 극히 적어 처음부터 버릴 것이 예상되는 가설</a:t>
            </a:r>
            <a:r>
              <a:rPr lang="en-US" altLang="ko-KR" sz="1200" b="1" dirty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A</a:t>
            </a:r>
            <a:r>
              <a:rPr lang="en-US" altLang="ko-KR" sz="2000" dirty="0" smtClean="0"/>
              <a:t>nalysis)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62357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평점총합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5823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12000" y="243068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댓</a:t>
            </a:r>
            <a:r>
              <a:rPr lang="ko-KR" altLang="en-US" b="1" dirty="0" err="1">
                <a:latin typeface="+mn-ea"/>
              </a:rPr>
              <a:t>글</a:t>
            </a:r>
            <a:r>
              <a:rPr lang="ko-KR" altLang="en-US" b="1" dirty="0" smtClean="0">
                <a:latin typeface="+mn-ea"/>
              </a:rPr>
              <a:t>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1976" r="9733" b="11070"/>
          <a:stretch/>
        </p:blipFill>
        <p:spPr>
          <a:xfrm>
            <a:off x="612000" y="2443944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28000" y="6365175"/>
            <a:ext cx="2304000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관객수 상위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244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개 영화 </a:t>
            </a:r>
            <a:r>
              <a:rPr lang="ko-KR" altLang="en-US" sz="1000" b="1" dirty="0" err="1" smtClean="0">
                <a:latin typeface="굴림체" pitchFamily="49" charset="-127"/>
                <a:ea typeface="굴림체" pitchFamily="49" charset="-127"/>
              </a:rPr>
              <a:t>댓글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 대상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 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2055"/>
              </p:ext>
            </p:extLst>
          </p:nvPr>
        </p:nvGraphicFramePr>
        <p:xfrm>
          <a:off x="1035067" y="6065152"/>
          <a:ext cx="6097256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 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79249"/>
              </p:ext>
            </p:extLst>
          </p:nvPr>
        </p:nvGraphicFramePr>
        <p:xfrm>
          <a:off x="1108219" y="6129528"/>
          <a:ext cx="5940000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cap="none" dirty="0" smtClean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배급사</a:t>
                      </a:r>
                      <a:endParaRPr lang="ko-KR" altLang="en-US" sz="12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주인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79524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    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정확</a:t>
            </a:r>
            <a:r>
              <a:rPr lang="ko-KR" altLang="en-US" b="1" dirty="0">
                <a:latin typeface="+mn-ea"/>
              </a:rPr>
              <a:t>도</a:t>
            </a:r>
            <a:r>
              <a:rPr lang="ko-KR" altLang="en-US" b="1" dirty="0" smtClean="0">
                <a:latin typeface="+mn-ea"/>
              </a:rPr>
              <a:t>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47498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35183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 전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8;p20"/>
          <p:cNvSpPr txBox="1">
            <a:spLocks/>
          </p:cNvSpPr>
          <p:nvPr/>
        </p:nvSpPr>
        <p:spPr>
          <a:xfrm>
            <a:off x="729450" y="1152400"/>
            <a:ext cx="70212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3600" dirty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백일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김규곤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en-US" altLang="ko-KR" sz="1300" b="1" dirty="0" err="1">
                <a:latin typeface="+mn-ea"/>
                <a:ea typeface="+mn-ea"/>
              </a:rPr>
              <a:t>Stylometry</a:t>
            </a:r>
            <a:r>
              <a:rPr lang="ko-KR" altLang="en-US" sz="1300" b="1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b="1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표태형</a:t>
            </a:r>
            <a:r>
              <a:rPr lang="en-US" altLang="ko-KR" sz="1300" b="1" dirty="0">
                <a:latin typeface="+mn-ea"/>
                <a:ea typeface="+mn-ea"/>
              </a:rPr>
              <a:t>. (2002). </a:t>
            </a:r>
            <a:r>
              <a:rPr lang="ko-KR" altLang="en-US" sz="1300" b="1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b="1" dirty="0">
                <a:latin typeface="+mn-ea"/>
                <a:ea typeface="+mn-ea"/>
              </a:rPr>
              <a:t>. ”, </a:t>
            </a:r>
            <a:r>
              <a:rPr lang="ko-KR" altLang="en-US" sz="1300" b="1" dirty="0">
                <a:latin typeface="+mn-ea"/>
                <a:ea typeface="+mn-ea"/>
              </a:rPr>
              <a:t>경영논집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36</a:t>
            </a:r>
            <a:r>
              <a:rPr lang="ko-KR" altLang="en-US" sz="1300" b="1" dirty="0">
                <a:latin typeface="+mn-ea"/>
                <a:ea typeface="+mn-ea"/>
              </a:rPr>
              <a:t>권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1</a:t>
            </a:r>
            <a:r>
              <a:rPr lang="ko-KR" altLang="en-US" sz="1300" b="1" dirty="0">
                <a:latin typeface="+mn-ea"/>
                <a:ea typeface="+mn-ea"/>
              </a:rPr>
              <a:t>호</a:t>
            </a:r>
            <a:r>
              <a:rPr lang="en-US" altLang="ko-KR" sz="1300" b="1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박지윤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유인혁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강성우</a:t>
            </a:r>
            <a:r>
              <a:rPr lang="en-US" altLang="ko-KR" sz="1300" b="1" dirty="0">
                <a:latin typeface="+mn-ea"/>
                <a:ea typeface="+mn-ea"/>
              </a:rPr>
              <a:t>. (2017). </a:t>
            </a:r>
            <a:r>
              <a:rPr lang="ko-KR" altLang="en-US" sz="1300" b="1" dirty="0">
                <a:latin typeface="+mn-ea"/>
                <a:ea typeface="+mn-ea"/>
              </a:rPr>
              <a:t>개봉 전후 </a:t>
            </a:r>
            <a:r>
              <a:rPr lang="ko-KR" altLang="en-US" sz="1300" b="1" dirty="0" err="1">
                <a:latin typeface="+mn-ea"/>
                <a:ea typeface="+mn-ea"/>
              </a:rPr>
              <a:t>트윗</a:t>
            </a:r>
            <a:r>
              <a:rPr lang="ko-KR" altLang="en-US" sz="1300" b="1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대한안전경영과학회지</a:t>
            </a:r>
            <a:r>
              <a:rPr lang="en-US" altLang="ko-KR" sz="1300" b="1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이오준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박승보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정다울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유은순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 err="1">
                <a:latin typeface="+mn-ea"/>
                <a:ea typeface="+mn-ea"/>
              </a:rPr>
              <a:t>소셜</a:t>
            </a:r>
            <a:r>
              <a:rPr lang="ko-KR" altLang="en-US" sz="1300" b="1" dirty="0">
                <a:latin typeface="+mn-ea"/>
                <a:ea typeface="+mn-ea"/>
              </a:rPr>
              <a:t> </a:t>
            </a:r>
            <a:r>
              <a:rPr lang="ko-KR" altLang="en-US" sz="1300" b="1" dirty="0" err="1">
                <a:latin typeface="+mn-ea"/>
                <a:ea typeface="+mn-ea"/>
              </a:rPr>
              <a:t>빅데이터를</a:t>
            </a:r>
            <a:r>
              <a:rPr lang="ko-KR" altLang="en-US" sz="1300" b="1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b="1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장병희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이양환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남상현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b="1" dirty="0">
                <a:latin typeface="+mn-ea"/>
                <a:ea typeface="+mn-ea"/>
              </a:rPr>
              <a:t>: 1 </a:t>
            </a:r>
            <a:r>
              <a:rPr lang="ko-KR" altLang="en-US" sz="1300" b="1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b="1" dirty="0">
                <a:latin typeface="+mn-ea"/>
                <a:ea typeface="+mn-ea"/>
              </a:rPr>
              <a:t>: 2005∼ 2007 </a:t>
            </a:r>
            <a:r>
              <a:rPr lang="ko-KR" altLang="en-US" sz="1300" b="1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전희국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현근수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임경빈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이우현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김형주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b="1" dirty="0" err="1">
                <a:latin typeface="+mn-ea"/>
                <a:ea typeface="+mn-ea"/>
              </a:rPr>
              <a:t>빅데이터</a:t>
            </a:r>
            <a:r>
              <a:rPr lang="ko-KR" altLang="en-US" sz="1300" b="1" dirty="0">
                <a:latin typeface="+mn-ea"/>
                <a:ea typeface="+mn-ea"/>
              </a:rPr>
              <a:t> 전처리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정보과학회</a:t>
            </a:r>
            <a:r>
              <a:rPr lang="ko-KR" altLang="en-US" sz="1300" b="1" dirty="0">
                <a:latin typeface="+mn-ea"/>
                <a:ea typeface="+mn-ea"/>
              </a:rPr>
              <a:t> 컴퓨팅의 실제 </a:t>
            </a:r>
            <a:r>
              <a:rPr lang="ko-KR" altLang="en-US" sz="1300" b="1" dirty="0" err="1">
                <a:latin typeface="+mn-ea"/>
                <a:ea typeface="+mn-ea"/>
              </a:rPr>
              <a:t>논문지</a:t>
            </a:r>
            <a:r>
              <a:rPr lang="en-US" altLang="ko-KR" sz="1300" b="1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조승연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김현구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김범수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김희웅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b="1" dirty="0" err="1">
                <a:latin typeface="+mn-ea"/>
                <a:ea typeface="+mn-ea"/>
              </a:rPr>
              <a:t>마이닝</a:t>
            </a:r>
            <a:r>
              <a:rPr lang="ko-KR" altLang="en-US" sz="1300" b="1" dirty="0">
                <a:latin typeface="+mn-ea"/>
                <a:ea typeface="+mn-ea"/>
              </a:rPr>
              <a:t> 연구</a:t>
            </a:r>
            <a:r>
              <a:rPr lang="en-US" altLang="ko-KR" sz="1300" b="1" dirty="0">
                <a:latin typeface="+mn-ea"/>
                <a:ea typeface="+mn-ea"/>
              </a:rPr>
              <a:t>: </a:t>
            </a:r>
            <a:r>
              <a:rPr lang="ko-KR" altLang="en-US" sz="1300" b="1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b="1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문성민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하효지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이경원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b="1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이상훈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조장식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텍스트 </a:t>
            </a:r>
            <a:r>
              <a:rPr lang="ko-KR" altLang="en-US" sz="1300" b="1" dirty="0" err="1">
                <a:latin typeface="+mn-ea"/>
                <a:ea typeface="+mn-ea"/>
              </a:rPr>
              <a:t>마이닝을</a:t>
            </a:r>
            <a:r>
              <a:rPr lang="ko-KR" altLang="en-US" sz="1300" b="1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한국데이터정보과학회지</a:t>
            </a:r>
            <a:r>
              <a:rPr lang="en-US" altLang="ko-KR" sz="1300" b="1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Meenakshi</a:t>
            </a:r>
            <a:r>
              <a:rPr lang="en-US" altLang="ko-KR" sz="1300" b="1" dirty="0">
                <a:latin typeface="+mn-ea"/>
                <a:ea typeface="+mn-ea"/>
              </a:rPr>
              <a:t>, K., </a:t>
            </a:r>
            <a:r>
              <a:rPr lang="en-US" altLang="ko-KR" sz="1300" b="1" dirty="0" err="1">
                <a:latin typeface="+mn-ea"/>
                <a:ea typeface="+mn-ea"/>
              </a:rPr>
              <a:t>Maragatham</a:t>
            </a:r>
            <a:r>
              <a:rPr lang="en-US" altLang="ko-KR" sz="1300" b="1" dirty="0">
                <a:latin typeface="+mn-ea"/>
                <a:ea typeface="+mn-ea"/>
              </a:rPr>
              <a:t>, G., </a:t>
            </a:r>
            <a:r>
              <a:rPr lang="en-US" altLang="ko-KR" sz="1300" b="1" dirty="0" err="1">
                <a:latin typeface="+mn-ea"/>
                <a:ea typeface="+mn-ea"/>
              </a:rPr>
              <a:t>Agarwal</a:t>
            </a:r>
            <a:r>
              <a:rPr lang="en-US" altLang="ko-KR" sz="1300" b="1" dirty="0">
                <a:latin typeface="+mn-ea"/>
                <a:ea typeface="+mn-ea"/>
              </a:rPr>
              <a:t>, N., &amp; </a:t>
            </a:r>
            <a:r>
              <a:rPr lang="en-US" altLang="ko-KR" sz="1300" b="1" dirty="0" err="1">
                <a:latin typeface="+mn-ea"/>
                <a:ea typeface="+mn-ea"/>
              </a:rPr>
              <a:t>Ghosh</a:t>
            </a:r>
            <a:r>
              <a:rPr lang="en-US" altLang="ko-KR" sz="1300" b="1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>
                <a:latin typeface="+mn-ea"/>
                <a:ea typeface="+mn-ea"/>
              </a:rPr>
              <a:t>Movie Success Prediction, </a:t>
            </a:r>
            <a:r>
              <a:rPr lang="en-US" altLang="ko-KR" sz="1300" b="1" dirty="0" err="1">
                <a:latin typeface="+mn-ea"/>
                <a:ea typeface="+mn-ea"/>
              </a:rPr>
              <a:t>Rakesh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Parappa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Liu</a:t>
            </a:r>
            <a:r>
              <a:rPr lang="en-US" altLang="ko-KR" sz="1300" b="1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b="1" dirty="0" err="1">
                <a:latin typeface="+mn-ea"/>
                <a:ea typeface="+mn-ea"/>
              </a:rPr>
              <a:t>Guo</a:t>
            </a:r>
            <a:r>
              <a:rPr lang="en-US" altLang="ko-KR" sz="1300" b="1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Yoo</a:t>
            </a:r>
            <a:r>
              <a:rPr lang="en-US" altLang="ko-KR" sz="1300" b="1" dirty="0">
                <a:latin typeface="+mn-ea"/>
                <a:ea typeface="+mn-ea"/>
              </a:rPr>
              <a:t>, S., </a:t>
            </a:r>
            <a:r>
              <a:rPr lang="en-US" altLang="ko-KR" sz="1300" b="1" dirty="0" err="1">
                <a:latin typeface="+mn-ea"/>
                <a:ea typeface="+mn-ea"/>
              </a:rPr>
              <a:t>Kanter</a:t>
            </a:r>
            <a:r>
              <a:rPr lang="en-US" altLang="ko-KR" sz="1300" b="1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b="1" dirty="0" err="1">
                <a:latin typeface="+mn-ea"/>
                <a:ea typeface="+mn-ea"/>
              </a:rPr>
              <a:t>IMDb</a:t>
            </a:r>
            <a:r>
              <a:rPr lang="en-US" altLang="ko-KR" sz="1300" b="1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Akhter</a:t>
            </a:r>
            <a:r>
              <a:rPr lang="en-US" altLang="ko-KR" sz="1300" b="1" dirty="0">
                <a:latin typeface="+mn-ea"/>
                <a:ea typeface="+mn-ea"/>
              </a:rPr>
              <a:t>, M., Jackson, E., </a:t>
            </a:r>
            <a:r>
              <a:rPr lang="en-US" altLang="ko-KR" sz="1300" b="1" dirty="0" err="1">
                <a:latin typeface="+mn-ea"/>
                <a:ea typeface="+mn-ea"/>
              </a:rPr>
              <a:t>Rahman</a:t>
            </a:r>
            <a:r>
              <a:rPr lang="en-US" altLang="ko-KR" sz="1300" b="1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Latif</a:t>
            </a:r>
            <a:r>
              <a:rPr lang="en-US" altLang="ko-KR" sz="1300" b="1" dirty="0">
                <a:latin typeface="+mn-ea"/>
                <a:ea typeface="+mn-ea"/>
              </a:rPr>
              <a:t>, M. H., &amp; </a:t>
            </a:r>
            <a:r>
              <a:rPr lang="en-US" altLang="ko-KR" sz="1300" b="1" dirty="0" err="1">
                <a:latin typeface="+mn-ea"/>
                <a:ea typeface="+mn-ea"/>
              </a:rPr>
              <a:t>Afzal</a:t>
            </a:r>
            <a:r>
              <a:rPr lang="en-US" altLang="ko-KR" sz="1300" b="1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867"/>
              </p:ext>
            </p:extLst>
          </p:nvPr>
        </p:nvGraphicFramePr>
        <p:xfrm>
          <a:off x="211742" y="3175697"/>
          <a:ext cx="8711997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74717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370611" y="2246661"/>
            <a:ext cx="7636032" cy="932945"/>
            <a:chOff x="1370611" y="2246661"/>
            <a:chExt cx="7636032" cy="932945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0611" y="2246661"/>
              <a:ext cx="988541" cy="932943"/>
              <a:chOff x="1370611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660020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70611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시기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66709" y="2246661"/>
              <a:ext cx="5040000" cy="932945"/>
              <a:chOff x="2066709" y="2246661"/>
              <a:chExt cx="5040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81847" y="454745"/>
                <a:ext cx="409723" cy="50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099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영화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특성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119882" y="2246661"/>
              <a:ext cx="1440000" cy="932942"/>
              <a:chOff x="7119882" y="2246661"/>
              <a:chExt cx="1440000" cy="932942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35020" y="2254742"/>
                <a:ext cx="409723" cy="14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6835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 전 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반응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61457" y="1311646"/>
            <a:ext cx="6012000" cy="932943"/>
            <a:chOff x="1861457" y="1311646"/>
            <a:chExt cx="6012000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62595" y="-966272"/>
              <a:ext cx="409723" cy="6012000"/>
            </a:xfrm>
            <a:prstGeom prst="leftBrac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97456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2475</Words>
  <Application>Microsoft Office PowerPoint</Application>
  <PresentationFormat>화면 슬라이드 쇼(4:3)</PresentationFormat>
  <Paragraphs>733</Paragraphs>
  <Slides>56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굴림</vt:lpstr>
      <vt:lpstr>Arial</vt:lpstr>
      <vt:lpstr>HY헤드라인M</vt:lpstr>
      <vt:lpstr>Wingdings</vt:lpstr>
      <vt:lpstr>굴림체</vt:lpstr>
      <vt:lpstr>Lato</vt:lpstr>
      <vt:lpstr>Raleway</vt:lpstr>
      <vt:lpstr>맑은 고딕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TJ</cp:lastModifiedBy>
  <cp:revision>215</cp:revision>
  <dcterms:modified xsi:type="dcterms:W3CDTF">2019-07-12T04:58:41Z</dcterms:modified>
</cp:coreProperties>
</file>